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37"/>
  </p:notesMasterIdLst>
  <p:sldIdLst>
    <p:sldId id="734" r:id="rId3"/>
    <p:sldId id="761" r:id="rId4"/>
    <p:sldId id="762" r:id="rId5"/>
    <p:sldId id="763" r:id="rId6"/>
    <p:sldId id="733" r:id="rId7"/>
    <p:sldId id="764" r:id="rId8"/>
    <p:sldId id="744" r:id="rId9"/>
    <p:sldId id="743" r:id="rId10"/>
    <p:sldId id="735" r:id="rId11"/>
    <p:sldId id="738" r:id="rId12"/>
    <p:sldId id="745" r:id="rId13"/>
    <p:sldId id="737" r:id="rId14"/>
    <p:sldId id="746" r:id="rId15"/>
    <p:sldId id="741" r:id="rId16"/>
    <p:sldId id="721" r:id="rId17"/>
    <p:sldId id="445" r:id="rId18"/>
    <p:sldId id="748" r:id="rId19"/>
    <p:sldId id="600" r:id="rId20"/>
    <p:sldId id="749" r:id="rId21"/>
    <p:sldId id="760" r:id="rId22"/>
    <p:sldId id="752" r:id="rId23"/>
    <p:sldId id="753" r:id="rId24"/>
    <p:sldId id="750" r:id="rId25"/>
    <p:sldId id="758" r:id="rId26"/>
    <p:sldId id="757" r:id="rId27"/>
    <p:sldId id="759" r:id="rId28"/>
    <p:sldId id="621" r:id="rId29"/>
    <p:sldId id="692" r:id="rId30"/>
    <p:sldId id="679" r:id="rId31"/>
    <p:sldId id="754" r:id="rId32"/>
    <p:sldId id="719" r:id="rId33"/>
    <p:sldId id="755" r:id="rId34"/>
    <p:sldId id="756" r:id="rId35"/>
    <p:sldId id="747" r:id="rId3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7F7F7F"/>
    <a:srgbClr val="0AC200"/>
    <a:srgbClr val="44C404"/>
    <a:srgbClr val="0000FF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68" autoAdjust="0"/>
    <p:restoredTop sz="82641" autoAdjust="0"/>
  </p:normalViewPr>
  <p:slideViewPr>
    <p:cSldViewPr snapToGrid="0">
      <p:cViewPr>
        <p:scale>
          <a:sx n="83" d="100"/>
          <a:sy n="83" d="100"/>
        </p:scale>
        <p:origin x="1512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2018/8/9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1405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10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006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976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12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9655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578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559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157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27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35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8214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924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52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791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83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2018年8月9日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2018年8月9日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hyperlink" Target="https://twitter.com/ToBeAgile" TargetMode="External"/><Relationship Id="rId13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mazon.com/dp/B0054RGYNQ/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s://twitter.com/WoodyZuill" TargetMode="External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hyperlink" Target="https://twitter.com/staszv" TargetMode="External"/><Relationship Id="rId9" Type="http://schemas.openxmlformats.org/officeDocument/2006/relationships/image" Target="../media/image9.jpg"/><Relationship Id="rId10" Type="http://schemas.openxmlformats.org/officeDocument/2006/relationships/hyperlink" Target="https://twitter.com/Cara_Fay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agile2017-81797956" TargetMode="External"/><Relationship Id="rId4" Type="http://schemas.openxmlformats.org/officeDocument/2006/relationships/hyperlink" Target="https://www.slideshare.net/ssuser968fab/agile2016" TargetMode="External"/><Relationship Id="rId5" Type="http://schemas.openxmlformats.org/officeDocument/2006/relationships/hyperlink" Target="https://www.slideshare.net/ssuser968fab/agile2014-report-as-a-speaker-and-a-reporter-of-the-latest-agile-in-the-world" TargetMode="External"/><Relationship Id="rId6" Type="http://schemas.openxmlformats.org/officeDocument/2006/relationships/hyperlink" Target="http://www.manaslink.com/agile2013" TargetMode="External"/><Relationship Id="rId7" Type="http://schemas.openxmlformats.org/officeDocument/2006/relationships/hyperlink" Target="http://www.manaslink.com/agile201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968fab/technology-drivendevelopment-forslideshare-38323907" TargetMode="External"/><Relationship Id="rId4" Type="http://schemas.openxmlformats.org/officeDocument/2006/relationships/hyperlink" Target="https://www.slideshare.net/ssuser968fab/ss-70489058/" TargetMode="External"/><Relationship Id="rId5" Type="http://schemas.openxmlformats.org/officeDocument/2006/relationships/hyperlink" Target="https://anagileway.wordpress.com/2016/10/07/modern-agile-jp/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14288">
              <a:lnSpc>
                <a:spcPct val="100000"/>
              </a:lnSpc>
            </a:pPr>
            <a:r>
              <a:rPr lang="en-US" altLang="ja-JP" sz="9600" b="1" i="1" dirty="0" smtClean="0"/>
              <a:t>From Output</a:t>
            </a:r>
            <a:br>
              <a:rPr lang="en-US" altLang="ja-JP" sz="9600" b="1" i="1" dirty="0" smtClean="0"/>
            </a:br>
            <a:r>
              <a:rPr lang="en-US" altLang="ja-JP" sz="9600" b="1" i="1" dirty="0" smtClean="0"/>
              <a:t>to Outcome</a:t>
            </a:r>
            <a:endParaRPr kumimoji="1" lang="ja-JP" altLang="en-US" sz="9600" b="1" i="1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Agile2018 Report -</a:t>
            </a:r>
            <a:endParaRPr lang="ja-JP" altLang="en-US" sz="4000" dirty="0">
              <a:solidFill>
                <a:srgbClr val="FFFF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Trends of 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5" name="図 4" descr="WordItOut-word-cloud-320338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277"/>
            <a:ext cx="9144000" cy="56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9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Trends of 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595959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 @ scale</a:t>
            </a:r>
          </a:p>
          <a:p>
            <a:pPr marL="571500" indent="-571500">
              <a:buFont typeface="Arial" charset="0"/>
              <a:buChar char="•"/>
            </a:pP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Business</a:t>
            </a:r>
            <a:r>
              <a:rPr lang="en-US" altLang="en-US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Agility</a:t>
            </a:r>
          </a:p>
          <a:p>
            <a:pPr marL="571500" indent="-571500">
              <a:buFont typeface="Arial" charset="0"/>
              <a:buChar char="•"/>
            </a:pP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DevOps for ???</a:t>
            </a: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Motivation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kumimoji="1" lang="en-US" altLang="ja-JP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Need to LINE Corp.</a:t>
            </a:r>
          </a:p>
          <a:p>
            <a:pPr marL="512763" lvl="1" indent="0">
              <a:buNone/>
            </a:pP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Engineering</a:t>
            </a:r>
          </a:p>
          <a:p>
            <a:pPr marL="903288" lvl="1" indent="-390525"/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Scaling Agile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Testing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89278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0150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Beyond IT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Utilize Agile to </a:t>
            </a:r>
            <a:r>
              <a:rPr lang="en-US" altLang="ja-JP" sz="28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corporate level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Need to overcome silos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875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854"/>
            <a:ext cx="9145600" cy="5144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Open Your Gate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4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Beyond IT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Utilize Agile to </a:t>
            </a:r>
            <a:r>
              <a:rPr lang="en-US" altLang="ja-JP" sz="28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corporate level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Need to overcome silos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12" y="1689098"/>
            <a:ext cx="3306520" cy="44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0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10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2"/>
    </mc:Choice>
    <mc:Fallback xmlns="">
      <p:transition spd="slow" advTm="2134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 Constantly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56" y="3780411"/>
            <a:ext cx="2304889" cy="2982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061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073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Learning to Experiment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aaa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311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Database DevOps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aaa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217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Radical Change for Testers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aaa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910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9"/>
    </mc:Choice>
    <mc:Fallback xmlns="">
      <p:transition spd="slow" advTm="1576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60"/>
    </mc:Choice>
    <mc:Fallback xmlns="">
      <p:transition spd="slow" advTm="2786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5"/>
    </mc:Choice>
    <mc:Fallback xmlns="">
      <p:transition spd="slow" advTm="3021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In San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Diego, CA, USA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70123"/>
            <a:ext cx="3600000" cy="270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50" y="1170123"/>
            <a:ext cx="3600000" cy="270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00" y="3870123"/>
            <a:ext cx="3600000" cy="270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3617"/>
            <a:ext cx="5544000" cy="23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95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57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9978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これ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400" dirty="0"/>
              <a:t>1. Moving toward business clearly </a:t>
            </a:r>
          </a:p>
          <a:p>
            <a:r>
              <a:rPr lang="en-US" altLang="ja-JP" sz="2400" dirty="0"/>
              <a:t>Development -&gt; QA/PDM -&gt; Company-wide </a:t>
            </a:r>
          </a:p>
          <a:p>
            <a:endParaRPr lang="en-US" altLang="ja-JP" sz="2400" dirty="0"/>
          </a:p>
          <a:p>
            <a:r>
              <a:rPr lang="en-US" altLang="ja-JP" sz="2400" dirty="0"/>
              <a:t>2. Utilize </a:t>
            </a:r>
            <a:r>
              <a:rPr lang="en-US" altLang="ja-JP" sz="2400" dirty="0" smtClean="0"/>
              <a:t>technologies for </a:t>
            </a:r>
            <a:endParaRPr lang="en-US" altLang="ja-JP" sz="2400" dirty="0"/>
          </a:p>
          <a:p>
            <a:r>
              <a:rPr lang="en-US" altLang="ja-JP" sz="2400" dirty="0" smtClean="0"/>
              <a:t>outcome/value</a:t>
            </a:r>
            <a:endParaRPr lang="en-US" altLang="ja-JP" sz="2400" dirty="0"/>
          </a:p>
          <a:p>
            <a:r>
              <a:rPr lang="en-US" altLang="ja-JP" sz="2400" dirty="0" smtClean="0"/>
              <a:t>tools </a:t>
            </a:r>
            <a:r>
              <a:rPr lang="en-US" altLang="ja-JP" sz="2400" dirty="0"/>
              <a:t>for trial &amp; error </a:t>
            </a:r>
          </a:p>
          <a:p>
            <a:endParaRPr lang="en-US" altLang="ja-JP" sz="2400" dirty="0"/>
          </a:p>
          <a:p>
            <a:r>
              <a:rPr lang="en-US" altLang="ja-JP" sz="2400" dirty="0"/>
              <a:t>3. Scaling? </a:t>
            </a: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4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03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Technology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+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Process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=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Improve Business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07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With Global Practitioners!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 descr="Author of &quot;Fearless Change&quot;" title="Linda Ris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099"/>
            <a:ext cx="3196800" cy="1799279"/>
          </a:xfrm>
          <a:prstGeom prst="rect">
            <a:avLst/>
          </a:prstGeom>
        </p:spPr>
      </p:pic>
      <p:pic>
        <p:nvPicPr>
          <p:cNvPr id="5" name="図 4" descr="Inventor of Mob Programming" title="Woody Zuill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00" y="1689099"/>
            <a:ext cx="3196800" cy="1799279"/>
          </a:xfrm>
          <a:prstGeom prst="rect">
            <a:avLst/>
          </a:prstGeom>
        </p:spPr>
      </p:pic>
      <p:pic>
        <p:nvPicPr>
          <p:cNvPr id="6" name="図 5" descr="Agile Coaches from Denmark &amp; Germany" title="Per Molsing Beining &amp; Martin Heider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499"/>
            <a:ext cx="2880000" cy="2160000"/>
          </a:xfrm>
          <a:prstGeom prst="rect">
            <a:avLst/>
          </a:prstGeom>
        </p:spPr>
      </p:pic>
      <p:pic>
        <p:nvPicPr>
          <p:cNvPr id="7" name="図 6" descr="Keynote speaker of DevOpsDays Tokyo 2018" title="Stas Zvinyatskovsky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689099"/>
            <a:ext cx="2401200" cy="1800900"/>
          </a:xfrm>
          <a:prstGeom prst="rect">
            <a:avLst/>
          </a:prstGeom>
        </p:spPr>
      </p:pic>
      <p:pic>
        <p:nvPicPr>
          <p:cNvPr id="8" name="図 7" descr="CEO of codeX from South Africa" title="Cara Turner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44" y="3935499"/>
            <a:ext cx="2879281" cy="2167200"/>
          </a:xfrm>
          <a:prstGeom prst="rect">
            <a:avLst/>
          </a:prstGeom>
        </p:spPr>
      </p:pic>
      <p:pic>
        <p:nvPicPr>
          <p:cNvPr id="10" name="図 9" descr="Author of &quot;Beyond Legacy Code&quot;" title="David Bernstein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69" y="3942699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>
                <a:solidFill>
                  <a:srgbClr val="0AC000"/>
                </a:solidFill>
              </a:rPr>
              <a:t>6</a:t>
            </a:r>
            <a:r>
              <a:rPr lang="ja-JP" altLang="en-US" sz="3600" dirty="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times</a:t>
            </a:r>
            <a:r>
              <a:rPr lang="ja-JP" altLang="en-US" sz="3600" dirty="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attendee from Japan</a:t>
            </a:r>
            <a:r>
              <a:rPr lang="en-US" altLang="ja-JP" sz="3600" dirty="0" smtClean="0">
                <a:solidFill>
                  <a:srgbClr val="0AC000"/>
                </a:solidFill>
              </a:rPr>
              <a:t>!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[Reports]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Agile2017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Agile2016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/>
              </a:rPr>
              <a:t>Agile2014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(EN)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/>
              </a:rPr>
              <a:t>Agile2013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Agile2012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</p:txBody>
      </p:sp>
    </p:spTree>
    <p:extLst>
      <p:ext uri="{BB962C8B-B14F-4D97-AF65-F5344CB8AC3E}">
        <p14:creationId xmlns:p14="http://schemas.microsoft.com/office/powerpoint/2010/main" val="18526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0955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back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Metrics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2013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Speech at OpenJam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930" y="2240369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36614"/>
              </p:ext>
            </p:extLst>
          </p:nvPr>
        </p:nvGraphicFramePr>
        <p:xfrm>
          <a:off x="628650" y="1863000"/>
          <a:ext cx="7886700" cy="477792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Aug. 6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mr-IN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–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10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(5 days)</a:t>
                      </a:r>
                      <a:endParaRPr kumimoji="1" lang="ja-JP" altLang="en-US" sz="2400" b="0" i="0" dirty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Parallel</a:t>
                      </a:r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On-going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(+1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Type of 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Talk/Workshop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Level of 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Learning/Practicing/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Advancing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2894</TotalTime>
  <Words>779</Words>
  <Application>Microsoft Macintosh PowerPoint</Application>
  <PresentationFormat>画面に合わせる (4:3)</PresentationFormat>
  <Paragraphs>352</Paragraphs>
  <Slides>34</Slides>
  <Notes>33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34</vt:i4>
      </vt:variant>
    </vt:vector>
  </HeadingPairs>
  <TitlesOfParts>
    <vt:vector size="43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From Output to Outcome</vt:lpstr>
      <vt:lpstr>Open Your Gate</vt:lpstr>
      <vt:lpstr>In San Diego, CA, USA</vt:lpstr>
      <vt:lpstr>With Global Practitioners!</vt:lpstr>
      <vt:lpstr>Hiroyuki Ito (The HIRO)</vt:lpstr>
      <vt:lpstr>$ history</vt:lpstr>
      <vt:lpstr>$ history</vt:lpstr>
      <vt:lpstr>What is Agile2018?</vt:lpstr>
      <vt:lpstr>Basic Information</vt:lpstr>
      <vt:lpstr>Categories (2018)</vt:lpstr>
      <vt:lpstr>Categories (2018)</vt:lpstr>
      <vt:lpstr>[FYI] Categories (2017)</vt:lpstr>
      <vt:lpstr>Trends of Agile2018</vt:lpstr>
      <vt:lpstr>Trends of Agile2018</vt:lpstr>
      <vt:lpstr>My Motivation</vt:lpstr>
      <vt:lpstr>Agenda</vt:lpstr>
      <vt:lpstr>PowerPoint プレゼンテーション</vt:lpstr>
      <vt:lpstr>Summary</vt:lpstr>
      <vt:lpstr>PowerPoint プレゼンテーション</vt:lpstr>
      <vt:lpstr>Summary</vt:lpstr>
      <vt:lpstr>解決方針</vt:lpstr>
      <vt:lpstr>Making Impacts Constantly</vt:lpstr>
      <vt:lpstr>PowerPoint プレゼンテーション</vt:lpstr>
      <vt:lpstr>Learning to Experiment</vt:lpstr>
      <vt:lpstr>Database DevOps</vt:lpstr>
      <vt:lpstr>Radical Change for Testers</vt:lpstr>
      <vt:lpstr>解決方針</vt:lpstr>
      <vt:lpstr>アジャイルの要素</vt:lpstr>
      <vt:lpstr>自動テスト＝心理的安全性</vt:lpstr>
      <vt:lpstr>PowerPoint プレゼンテーション</vt:lpstr>
      <vt:lpstr>Testing</vt:lpstr>
      <vt:lpstr>PowerPoint プレゼンテーション</vt:lpstr>
      <vt:lpstr>これ</vt:lpstr>
      <vt:lpstr>Summary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4784</cp:revision>
  <dcterms:created xsi:type="dcterms:W3CDTF">2016-11-21T06:16:44Z</dcterms:created>
  <dcterms:modified xsi:type="dcterms:W3CDTF">2018-08-09T13:46:20Z</dcterms:modified>
</cp:coreProperties>
</file>